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9" r:id="rId4"/>
    <p:sldId id="302" r:id="rId5"/>
    <p:sldId id="282" r:id="rId6"/>
    <p:sldId id="261" r:id="rId7"/>
    <p:sldId id="263" r:id="rId8"/>
    <p:sldId id="264" r:id="rId9"/>
    <p:sldId id="303" r:id="rId10"/>
    <p:sldId id="298" r:id="rId11"/>
    <p:sldId id="299" r:id="rId12"/>
    <p:sldId id="300" r:id="rId13"/>
    <p:sldId id="301" r:id="rId14"/>
    <p:sldId id="304" r:id="rId15"/>
    <p:sldId id="306" r:id="rId16"/>
    <p:sldId id="305" r:id="rId17"/>
    <p:sldId id="307" r:id="rId18"/>
    <p:sldId id="308" r:id="rId19"/>
    <p:sldId id="309" r:id="rId20"/>
    <p:sldId id="265" r:id="rId21"/>
    <p:sldId id="291" r:id="rId22"/>
    <p:sldId id="270" r:id="rId23"/>
    <p:sldId id="292" r:id="rId24"/>
    <p:sldId id="274" r:id="rId25"/>
    <p:sldId id="297" r:id="rId26"/>
    <p:sldId id="295" r:id="rId27"/>
    <p:sldId id="296" r:id="rId28"/>
    <p:sldId id="283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1" d="100"/>
          <a:sy n="91" d="100"/>
        </p:scale>
        <p:origin x="-1944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 indent="457200">
              <a:defRPr/>
            </a:lvl2pPr>
            <a:lvl3pPr indent="914400">
              <a:defRPr/>
            </a:lvl3pPr>
            <a:lvl4pPr indent="1371600"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53258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hyperlink" Target="http://creativecommons.org/licenses/by-nc-sa/4.0/" TargetMode="Externa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2015.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4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375635" y="64920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ankmcsherry.org/graph/scalability/cost/2015/01/15/COST.html" TargetMode="External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frankmcsherry.org/assets/COST.pdf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laboratory-journal.com/science/information-technology-it/big-data-genomics-challenges-and-solutions" TargetMode="External"/><Relationship Id="rId3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msweb.cern.ch/phedex" TargetMode="External"/><Relationship Id="rId3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Big Data Introduction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Sep 2016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Architecture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64" y="1417638"/>
            <a:ext cx="8561154" cy="423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771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Lambda Architecture instantiation (WSO2)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378" y="1671829"/>
            <a:ext cx="7792650" cy="422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326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Lambda Architecture (</a:t>
            </a:r>
            <a:r>
              <a:rPr lang="en-US" dirty="0" err="1" smtClean="0"/>
              <a:t>MapR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3996"/>
          <a:stretch/>
        </p:blipFill>
        <p:spPr>
          <a:xfrm>
            <a:off x="0" y="1562890"/>
            <a:ext cx="9144000" cy="4453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546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Data 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Map Reduce</a:t>
            </a:r>
          </a:p>
          <a:p>
            <a:pPr lvl="1"/>
            <a:r>
              <a:rPr lang="en-US" dirty="0" err="1" smtClean="0"/>
              <a:t>Hadoop</a:t>
            </a:r>
            <a:r>
              <a:rPr lang="en-US" dirty="0" smtClean="0"/>
              <a:t>, Spark,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In-Memory Directed Acyclic Graphs</a:t>
            </a:r>
          </a:p>
          <a:p>
            <a:pPr lvl="1"/>
            <a:r>
              <a:rPr lang="en-US" dirty="0" smtClean="0"/>
              <a:t>Spark, </a:t>
            </a:r>
            <a:r>
              <a:rPr lang="en-US" dirty="0" err="1" smtClean="0"/>
              <a:t>Tez</a:t>
            </a:r>
            <a:endParaRPr lang="en-US" dirty="0"/>
          </a:p>
          <a:p>
            <a:r>
              <a:rPr lang="en-US" dirty="0" err="1" smtClean="0"/>
              <a:t>Realtime</a:t>
            </a:r>
            <a:r>
              <a:rPr lang="en-US" dirty="0" smtClean="0"/>
              <a:t> Stream processing</a:t>
            </a:r>
          </a:p>
          <a:p>
            <a:pPr lvl="1"/>
            <a:r>
              <a:rPr lang="en-US" dirty="0" smtClean="0"/>
              <a:t>Spark, Storm, Siddhi</a:t>
            </a:r>
          </a:p>
          <a:p>
            <a:r>
              <a:rPr lang="en-US" dirty="0" err="1" smtClean="0"/>
              <a:t>NoSQL</a:t>
            </a:r>
            <a:endParaRPr lang="en-US" dirty="0" smtClean="0"/>
          </a:p>
          <a:p>
            <a:pPr lvl="1"/>
            <a:r>
              <a:rPr lang="en-US" dirty="0" smtClean="0"/>
              <a:t>Cassandra, Mongo, </a:t>
            </a:r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Statistical Analysis</a:t>
            </a:r>
          </a:p>
          <a:p>
            <a:pPr lvl="1"/>
            <a:r>
              <a:rPr lang="en-US" dirty="0" smtClean="0"/>
              <a:t>R, </a:t>
            </a:r>
            <a:r>
              <a:rPr lang="en-US" dirty="0" err="1" smtClean="0"/>
              <a:t>SparkR</a:t>
            </a:r>
            <a:r>
              <a:rPr lang="en-US" dirty="0" smtClean="0"/>
              <a:t>, </a:t>
            </a:r>
            <a:r>
              <a:rPr lang="en-US" dirty="0" err="1" smtClean="0"/>
              <a:t>MapR</a:t>
            </a:r>
            <a:endParaRPr lang="en-US" dirty="0" smtClean="0"/>
          </a:p>
          <a:p>
            <a:r>
              <a:rPr lang="en-US" dirty="0" smtClean="0"/>
              <a:t>Machine Learning</a:t>
            </a:r>
          </a:p>
          <a:p>
            <a:pPr lvl="1"/>
            <a:r>
              <a:rPr lang="en-US" dirty="0" smtClean="0"/>
              <a:t>Mahout, MLlib, </a:t>
            </a:r>
            <a:r>
              <a:rPr lang="en-US" smtClean="0"/>
              <a:t>TensorFlow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895340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Warning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0" y="1231900"/>
            <a:ext cx="48133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991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systems, new diagram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0" y="1358900"/>
            <a:ext cx="4953000" cy="41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8206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Scalability at what COST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COST = Configuration that Outperforms a Single Thread</a:t>
            </a:r>
          </a:p>
          <a:p>
            <a:pPr lvl="1"/>
            <a:r>
              <a:rPr lang="en-US" sz="1600" dirty="0">
                <a:hlinkClick r:id="rId2"/>
              </a:rPr>
              <a:t>http://www.frankmcsherry.org/assets/</a:t>
            </a:r>
            <a:r>
              <a:rPr lang="en-US" sz="1600" dirty="0" smtClean="0">
                <a:hlinkClick r:id="rId2"/>
              </a:rPr>
              <a:t>COST.pdf</a:t>
            </a:r>
            <a:r>
              <a:rPr lang="en-US" sz="1600" dirty="0" smtClean="0"/>
              <a:t> </a:t>
            </a:r>
          </a:p>
          <a:p>
            <a:pPr lvl="1"/>
            <a:r>
              <a:rPr lang="en-US" sz="1600" dirty="0">
                <a:hlinkClick r:id="rId3"/>
              </a:rPr>
              <a:t>http://www.frankmcsherry.org/graph/scalability/cost/2015/01/15/</a:t>
            </a:r>
            <a:r>
              <a:rPr lang="en-US" sz="1600" dirty="0" smtClean="0">
                <a:hlinkClick r:id="rId3"/>
              </a:rPr>
              <a:t>COST.html</a:t>
            </a:r>
            <a:r>
              <a:rPr lang="en-US" sz="1600" dirty="0" smtClean="0"/>
              <a:t> </a:t>
            </a:r>
          </a:p>
          <a:p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145" y="3727869"/>
            <a:ext cx="5560583" cy="3130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6700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Why Python?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0"/>
            <a:ext cx="8382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5318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for Big Data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 is a great language for Data Science</a:t>
            </a:r>
          </a:p>
          <a:p>
            <a:pPr lvl="1"/>
            <a:r>
              <a:rPr lang="en-US" dirty="0" err="1" smtClean="0"/>
              <a:t>NumPy</a:t>
            </a:r>
            <a:r>
              <a:rPr lang="en-US" dirty="0" smtClean="0"/>
              <a:t>, Pandas, many graphic packages</a:t>
            </a:r>
          </a:p>
          <a:p>
            <a:r>
              <a:rPr lang="en-US" dirty="0" smtClean="0"/>
              <a:t>Python is a great language for Spark</a:t>
            </a:r>
          </a:p>
          <a:p>
            <a:pPr lvl="1"/>
            <a:r>
              <a:rPr lang="en-US" dirty="0" smtClean="0"/>
              <a:t>Lambdas, concise statements, </a:t>
            </a:r>
            <a:r>
              <a:rPr lang="en-US" dirty="0" err="1" smtClean="0"/>
              <a:t>DataFrames</a:t>
            </a:r>
            <a:endParaRPr lang="en-US" dirty="0" smtClean="0"/>
          </a:p>
          <a:p>
            <a:r>
              <a:rPr lang="en-US" dirty="0" err="1" smtClean="0"/>
              <a:t>Ipython</a:t>
            </a:r>
            <a:r>
              <a:rPr lang="en-US" dirty="0" smtClean="0"/>
              <a:t>/</a:t>
            </a:r>
            <a:r>
              <a:rPr lang="en-US" dirty="0" err="1" smtClean="0"/>
              <a:t>Jupyter</a:t>
            </a:r>
            <a:r>
              <a:rPr lang="en-US" dirty="0" smtClean="0"/>
              <a:t> is a great notebook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3034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Scala</a:t>
            </a:r>
            <a:r>
              <a:rPr lang="en-US" dirty="0" smtClean="0"/>
              <a:t> is an even better language for Spark</a:t>
            </a:r>
          </a:p>
          <a:p>
            <a:pPr lvl="1"/>
            <a:r>
              <a:rPr lang="en-US" dirty="0" smtClean="0"/>
              <a:t>But not so strong in wider data science</a:t>
            </a:r>
          </a:p>
          <a:p>
            <a:r>
              <a:rPr lang="en-US" dirty="0" smtClean="0"/>
              <a:t>Java is too wordy for Data Science!</a:t>
            </a:r>
          </a:p>
          <a:p>
            <a:r>
              <a:rPr lang="en-US" dirty="0" smtClean="0"/>
              <a:t>R is a great model for both Data Science and Spark</a:t>
            </a:r>
          </a:p>
          <a:p>
            <a:endParaRPr lang="en-US" dirty="0"/>
          </a:p>
          <a:p>
            <a:r>
              <a:rPr lang="en-US" dirty="0" smtClean="0"/>
              <a:t>Do not even consider Perl </a:t>
            </a:r>
            <a:r>
              <a:rPr lang="en-US" dirty="0"/>
              <a:t>;</a:t>
            </a:r>
            <a:r>
              <a:rPr lang="en-US" dirty="0" smtClean="0"/>
              <a:t>-)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138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Contents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098" name="Content Placehold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Definitions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Origins of Big Data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Case Studies</a:t>
            </a:r>
            <a:r>
              <a:rPr lang="en-US" dirty="0">
                <a:ea typeface="ヒラギノ角ゴ ProN W3" charset="0"/>
                <a:cs typeface="ヒラギノ角ゴ ProN W3" charset="0"/>
              </a:rPr>
              <a:t> 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>and Motivations</a:t>
            </a:r>
          </a:p>
          <a:p>
            <a:pPr marL="0" indent="0" eaLnBrk="1" hangingPunct="1">
              <a:buNone/>
            </a:pPr>
            <a:endParaRPr lang="en-US" dirty="0" smtClean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350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ase studies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9792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Big Data </a:t>
            </a:r>
            <a:br>
              <a:rPr lang="en-US" dirty="0" smtClean="0"/>
            </a:br>
            <a:r>
              <a:rPr lang="en-US" dirty="0" smtClean="0"/>
              <a:t>Cloud management analytics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0"/>
            <a:ext cx="9144000" cy="380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0846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Realtime</a:t>
            </a:r>
            <a:r>
              <a:rPr lang="en-US" dirty="0" smtClean="0"/>
              <a:t> Big Data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New York-based Bank</a:t>
            </a:r>
          </a:p>
          <a:p>
            <a:r>
              <a:rPr lang="en-US" dirty="0" smtClean="0"/>
              <a:t>25 servers in a cluster </a:t>
            </a:r>
            <a:r>
              <a:rPr lang="en-US" dirty="0" err="1" smtClean="0"/>
              <a:t>analysing</a:t>
            </a:r>
            <a:r>
              <a:rPr lang="en-US" dirty="0" smtClean="0"/>
              <a:t> trading and system data from operational systems</a:t>
            </a:r>
          </a:p>
          <a:p>
            <a:r>
              <a:rPr lang="en-US" dirty="0" smtClean="0"/>
              <a:t>Siddhi-based engine processing data in </a:t>
            </a:r>
            <a:r>
              <a:rPr lang="en-US" dirty="0" err="1" smtClean="0"/>
              <a:t>realtime</a:t>
            </a:r>
            <a:endParaRPr lang="en-US" dirty="0"/>
          </a:p>
          <a:p>
            <a:r>
              <a:rPr lang="en-US" dirty="0" smtClean="0"/>
              <a:t>Handling 10,000s of events/second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4894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00" y="0"/>
            <a:ext cx="8388991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77059" y="6610403"/>
            <a:ext cx="636969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firstlook.org</a:t>
            </a:r>
            <a:r>
              <a:rPr lang="en-US" sz="1200" dirty="0"/>
              <a:t>/</a:t>
            </a:r>
            <a:r>
              <a:rPr lang="en-US" sz="1200" dirty="0" err="1"/>
              <a:t>theintercept</a:t>
            </a:r>
            <a:r>
              <a:rPr lang="en-US" sz="1200" dirty="0"/>
              <a:t>/2015/07/01/</a:t>
            </a:r>
            <a:r>
              <a:rPr lang="en-US" sz="1200" dirty="0" err="1"/>
              <a:t>nsas</a:t>
            </a:r>
            <a:r>
              <a:rPr lang="en-US" sz="1200" dirty="0"/>
              <a:t>-</a:t>
            </a:r>
            <a:r>
              <a:rPr lang="en-US" sz="1200" dirty="0" err="1"/>
              <a:t>google</a:t>
            </a:r>
            <a:r>
              <a:rPr lang="en-US" sz="1200" dirty="0"/>
              <a:t>-worlds-private-communications/</a:t>
            </a:r>
          </a:p>
        </p:txBody>
      </p:sp>
    </p:spTree>
    <p:extLst>
      <p:ext uri="{BB962C8B-B14F-4D97-AF65-F5344CB8AC3E}">
        <p14:creationId xmlns:p14="http://schemas.microsoft.com/office/powerpoint/2010/main" val="212402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Big Data </a:t>
            </a:r>
            <a:r>
              <a:rPr lang="en-US" sz="4000" dirty="0"/>
              <a:t>in Genomics</a:t>
            </a:r>
            <a:br>
              <a:rPr lang="en-US" sz="4000" dirty="0"/>
            </a:br>
            <a:r>
              <a:rPr lang="en-US" sz="1600" dirty="0">
                <a:hlinkClick r:id="rId2"/>
              </a:rPr>
              <a:t>http://www.laboratory-journal.com/science/information-technology-it/big-data-genomics-challenges-and-</a:t>
            </a:r>
            <a:r>
              <a:rPr lang="en-US" sz="1600" dirty="0" smtClean="0">
                <a:hlinkClick r:id="rId2"/>
              </a:rPr>
              <a:t>solutions</a:t>
            </a:r>
            <a:r>
              <a:rPr lang="en-US" sz="1600" dirty="0" smtClean="0"/>
              <a:t> 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7429"/>
            <a:ext cx="9144000" cy="4965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4591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Maclaren</a:t>
            </a:r>
            <a:r>
              <a:rPr lang="en-US" dirty="0" smtClean="0"/>
              <a:t> Formula 1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5635" y="4799013"/>
            <a:ext cx="8229600" cy="132715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Collects 1Gb/race</a:t>
            </a:r>
          </a:p>
          <a:p>
            <a:r>
              <a:rPr lang="en-US" dirty="0" err="1" smtClean="0"/>
              <a:t>Analysing</a:t>
            </a:r>
            <a:r>
              <a:rPr lang="en-US" dirty="0" smtClean="0"/>
              <a:t> in real-time to tune and manage the car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9144000" cy="338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2875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35683"/>
            <a:ext cx="9058575" cy="652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6713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Large Hadron Collider</a:t>
            </a:r>
            <a:br>
              <a:rPr lang="en-US" sz="3600" dirty="0" smtClean="0"/>
            </a:br>
            <a:r>
              <a:rPr lang="en-US" sz="2000" dirty="0" smtClean="0"/>
              <a:t>Compact </a:t>
            </a:r>
            <a:r>
              <a:rPr lang="en-US" sz="2000" dirty="0" err="1" smtClean="0"/>
              <a:t>Muon</a:t>
            </a:r>
            <a:r>
              <a:rPr lang="en-US" sz="2000" dirty="0" smtClean="0"/>
              <a:t> </a:t>
            </a:r>
            <a:r>
              <a:rPr lang="en-US" sz="2000" smtClean="0"/>
              <a:t>Solenoid Experiment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1100" dirty="0" smtClean="0"/>
              <a:t>Source</a:t>
            </a:r>
            <a:r>
              <a:rPr lang="en-US" sz="1100" dirty="0"/>
              <a:t>: </a:t>
            </a:r>
            <a:r>
              <a:rPr lang="en-US" sz="1100" dirty="0">
                <a:hlinkClick r:id="rId2"/>
              </a:rPr>
              <a:t>http://cmsweb.cern.ch/</a:t>
            </a:r>
            <a:r>
              <a:rPr lang="en-US" sz="1100" dirty="0" smtClean="0">
                <a:hlinkClick r:id="rId2"/>
              </a:rPr>
              <a:t>phedex</a:t>
            </a:r>
            <a:r>
              <a:rPr lang="en-US" sz="1100" dirty="0" smtClean="0"/>
              <a:t> </a:t>
            </a:r>
            <a:endParaRPr lang="en-US" sz="11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417202"/>
            <a:ext cx="8229600" cy="5440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4982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42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Data 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</a:t>
            </a:r>
            <a:r>
              <a:rPr lang="en-US" dirty="0"/>
              <a:t>of a very large size, typically to the extent that its manipulation and management present significant logistical </a:t>
            </a:r>
            <a:r>
              <a:rPr lang="en-US" dirty="0" smtClean="0"/>
              <a:t>challenges</a:t>
            </a:r>
          </a:p>
          <a:p>
            <a:pPr lvl="1"/>
            <a:r>
              <a:rPr lang="en-US" dirty="0" smtClean="0"/>
              <a:t>Oxford English Dictionary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69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Gartner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6022" indent="0">
              <a:buNone/>
            </a:pPr>
            <a:r>
              <a:rPr lang="en-US" b="1" dirty="0"/>
              <a:t>Big data</a:t>
            </a:r>
            <a:r>
              <a:rPr lang="en-US" dirty="0"/>
              <a:t> is </a:t>
            </a:r>
            <a:r>
              <a:rPr lang="en-US" b="1" dirty="0">
                <a:solidFill>
                  <a:srgbClr val="FF6600"/>
                </a:solidFill>
              </a:rPr>
              <a:t>high-volume</a:t>
            </a:r>
            <a:r>
              <a:rPr lang="en-US" dirty="0"/>
              <a:t>, </a:t>
            </a:r>
            <a:r>
              <a:rPr lang="en-US" b="1" dirty="0">
                <a:solidFill>
                  <a:srgbClr val="FF6600"/>
                </a:solidFill>
              </a:rPr>
              <a:t>high-velocity</a:t>
            </a:r>
            <a:r>
              <a:rPr lang="en-US" dirty="0"/>
              <a:t> and</a:t>
            </a:r>
            <a:r>
              <a:rPr lang="en-US" dirty="0">
                <a:solidFill>
                  <a:srgbClr val="FF6600"/>
                </a:solidFill>
              </a:rPr>
              <a:t> </a:t>
            </a:r>
            <a:r>
              <a:rPr lang="en-US" b="1" dirty="0">
                <a:solidFill>
                  <a:srgbClr val="FF6600"/>
                </a:solidFill>
              </a:rPr>
              <a:t>high-variety</a:t>
            </a:r>
            <a:r>
              <a:rPr lang="en-US" b="1" dirty="0">
                <a:solidFill>
                  <a:srgbClr val="008000"/>
                </a:solidFill>
              </a:rPr>
              <a:t> </a:t>
            </a:r>
            <a:r>
              <a:rPr lang="en-US" dirty="0"/>
              <a:t>information assets that demand cost-effective, innovative forms of information processing for enhanced insight and decision making.</a:t>
            </a:r>
            <a:br>
              <a:rPr lang="en-US" dirty="0"/>
            </a:b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972481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three </a:t>
            </a:r>
            <a:r>
              <a:rPr lang="en-US" dirty="0" err="1" smtClean="0"/>
              <a:t>Vs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Velocity</a:t>
            </a:r>
          </a:p>
          <a:p>
            <a:pPr lvl="1"/>
            <a:r>
              <a:rPr lang="en-US" dirty="0" smtClean="0"/>
              <a:t>Need to be able to process data faster</a:t>
            </a:r>
          </a:p>
          <a:p>
            <a:pPr lvl="1"/>
            <a:r>
              <a:rPr lang="en-US" dirty="0" smtClean="0"/>
              <a:t>Handle very large numbers of data elements/sec incoming</a:t>
            </a:r>
            <a:endParaRPr lang="en-US" dirty="0"/>
          </a:p>
          <a:p>
            <a:r>
              <a:rPr lang="en-US" dirty="0" smtClean="0"/>
              <a:t>Variety</a:t>
            </a:r>
          </a:p>
          <a:p>
            <a:pPr lvl="1"/>
            <a:r>
              <a:rPr lang="en-US" dirty="0" smtClean="0"/>
              <a:t>Not just the same old columns</a:t>
            </a:r>
          </a:p>
          <a:p>
            <a:pPr lvl="1"/>
            <a:r>
              <a:rPr lang="en-US" dirty="0" smtClean="0"/>
              <a:t>New formats, new sources, new details</a:t>
            </a:r>
            <a:endParaRPr lang="en-US" dirty="0"/>
          </a:p>
          <a:p>
            <a:r>
              <a:rPr lang="en-US" dirty="0" smtClean="0"/>
              <a:t>Volume</a:t>
            </a:r>
          </a:p>
          <a:p>
            <a:pPr lvl="1"/>
            <a:r>
              <a:rPr lang="en-US" dirty="0" smtClean="0"/>
              <a:t>Massive volumes are becoming normal</a:t>
            </a:r>
          </a:p>
          <a:p>
            <a:pPr lvl="1"/>
            <a:r>
              <a:rPr lang="en-US" dirty="0" smtClean="0"/>
              <a:t>Collecting the next level of data</a:t>
            </a:r>
          </a:p>
          <a:p>
            <a:pPr lvl="2"/>
            <a:r>
              <a:rPr lang="en-US" dirty="0" smtClean="0"/>
              <a:t>E.g. Bank Trades, Website interactions, shopping experiences, </a:t>
            </a:r>
            <a:r>
              <a:rPr lang="en-US" dirty="0" err="1" smtClean="0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374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Big Data 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Any data storage and analysis that:</a:t>
            </a:r>
          </a:p>
          <a:p>
            <a:pPr lvl="1"/>
            <a:r>
              <a:rPr lang="en-US" dirty="0" smtClean="0"/>
              <a:t>Cannot be processed on a single machine in a timely manner</a:t>
            </a:r>
          </a:p>
          <a:p>
            <a:pPr lvl="1"/>
            <a:r>
              <a:rPr lang="en-US" dirty="0" smtClean="0"/>
              <a:t>Over time needs more computation and resources than a fixed size system can provide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090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Origins of Big Data - 1997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8687"/>
            <a:ext cx="9144000" cy="474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02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Reduce 2008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2247900"/>
            <a:ext cx="8318500" cy="23495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02584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Master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widely used approach</a:t>
            </a:r>
            <a:endParaRPr lang="en-US" dirty="0"/>
          </a:p>
          <a:p>
            <a:r>
              <a:rPr lang="en-US" dirty="0" smtClean="0"/>
              <a:t>You ingest core data and never change it</a:t>
            </a:r>
          </a:p>
          <a:p>
            <a:pPr lvl="1"/>
            <a:r>
              <a:rPr lang="en-US" dirty="0" smtClean="0"/>
              <a:t>You can create summaries, cleaned data,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1"/>
            <a:r>
              <a:rPr lang="en-US" dirty="0" smtClean="0"/>
              <a:t>But the original data is immutable</a:t>
            </a:r>
          </a:p>
          <a:p>
            <a:r>
              <a:rPr lang="en-US" dirty="0"/>
              <a:t>C</a:t>
            </a:r>
            <a:r>
              <a:rPr lang="en-US" dirty="0" smtClean="0"/>
              <a:t>heap disk space</a:t>
            </a:r>
            <a:r>
              <a:rPr lang="is-IS" smtClean="0"/>
              <a:t>…</a:t>
            </a:r>
            <a:endParaRPr lang="en-US" dirty="0" smtClean="0"/>
          </a:p>
          <a:p>
            <a:r>
              <a:rPr lang="en-US" dirty="0" smtClean="0"/>
              <a:t>Related to Event Sourcing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061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3113</TotalTime>
  <Words>509</Words>
  <Application>Microsoft Macintosh PowerPoint</Application>
  <PresentationFormat>On-screen Show (4:3)</PresentationFormat>
  <Paragraphs>88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Cloud Computing and Big Data  Big Data Introduction</vt:lpstr>
      <vt:lpstr>Contents</vt:lpstr>
      <vt:lpstr>Big Data definition</vt:lpstr>
      <vt:lpstr>Gartner</vt:lpstr>
      <vt:lpstr>The three Vs</vt:lpstr>
      <vt:lpstr>My Big Data definition</vt:lpstr>
      <vt:lpstr>Origins of Big Data - 1997</vt:lpstr>
      <vt:lpstr>Map Reduce 2008</vt:lpstr>
      <vt:lpstr>Master Data</vt:lpstr>
      <vt:lpstr>Lambda Architecture</vt:lpstr>
      <vt:lpstr>Lambda Architecture instantiation (WSO2)</vt:lpstr>
      <vt:lpstr>Lambda Architecture (MapR)</vt:lpstr>
      <vt:lpstr>Big Data technologies</vt:lpstr>
      <vt:lpstr>Warning</vt:lpstr>
      <vt:lpstr>Same systems, new diagram</vt:lpstr>
      <vt:lpstr>Scalability at what COST</vt:lpstr>
      <vt:lpstr>  Why Python?</vt:lpstr>
      <vt:lpstr>Python for Big Data</vt:lpstr>
      <vt:lpstr>Other options</vt:lpstr>
      <vt:lpstr>Case studies</vt:lpstr>
      <vt:lpstr>Big Data  Cloud management analytics</vt:lpstr>
      <vt:lpstr>Realtime Big Data </vt:lpstr>
      <vt:lpstr>PowerPoint Presentation</vt:lpstr>
      <vt:lpstr>Big Data in Genomics http://www.laboratory-journal.com/science/information-technology-it/big-data-genomics-challenges-and-solutions </vt:lpstr>
      <vt:lpstr>Maclaren Formula 1</vt:lpstr>
      <vt:lpstr>PowerPoint Presentation</vt:lpstr>
      <vt:lpstr>Large Hadron Collider Compact Muon Solenoid Experiment Source: http://cmsweb.cern.ch/phedex </vt:lpstr>
      <vt:lpstr>Questions?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352</cp:revision>
  <dcterms:created xsi:type="dcterms:W3CDTF">2012-03-07T10:41:54Z</dcterms:created>
  <dcterms:modified xsi:type="dcterms:W3CDTF">2017-07-09T05:04:53Z</dcterms:modified>
</cp:coreProperties>
</file>

<file path=docProps/thumbnail.jpeg>
</file>